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1207" r:id="rId2"/>
    <p:sldId id="1214" r:id="rId3"/>
    <p:sldId id="1211" r:id="rId4"/>
    <p:sldId id="1221" r:id="rId5"/>
    <p:sldId id="1238" r:id="rId6"/>
    <p:sldId id="1242" r:id="rId7"/>
    <p:sldId id="1248" r:id="rId8"/>
    <p:sldId id="1239" r:id="rId9"/>
    <p:sldId id="1250" r:id="rId10"/>
    <p:sldId id="1252" r:id="rId11"/>
    <p:sldId id="1251" r:id="rId12"/>
    <p:sldId id="1254" r:id="rId13"/>
    <p:sldId id="1253" r:id="rId14"/>
    <p:sldId id="1247" r:id="rId15"/>
    <p:sldId id="1255" r:id="rId16"/>
    <p:sldId id="1208" r:id="rId17"/>
  </p:sldIdLst>
  <p:sldSz cx="12192000" cy="6858000"/>
  <p:notesSz cx="6858000" cy="9144000"/>
  <p:embeddedFontLst>
    <p:embeddedFont>
      <p:font typeface="3ds" panose="02000503020000020004" pitchFamily="2" charset="0"/>
      <p:regular r:id="rId19"/>
      <p:bold r:id="rId20"/>
      <p:italic r:id="rId21"/>
      <p:boldItalic r:id="rId22"/>
    </p:embeddedFont>
    <p:embeddedFont>
      <p:font typeface="나눔고딕" panose="020D0604000000000000" pitchFamily="50" charset="-127"/>
      <p:regular r:id="rId23"/>
      <p:bold r:id="rId24"/>
    </p:embeddedFont>
    <p:embeddedFont>
      <p:font typeface="나눔고딕 ExtraBold" panose="020D0904000000000000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5CF13C-297D-4FDA-B34F-7972B78FEABB}">
          <p14:sldIdLst>
            <p14:sldId id="1207"/>
            <p14:sldId id="1214"/>
            <p14:sldId id="1211"/>
            <p14:sldId id="1221"/>
            <p14:sldId id="1238"/>
            <p14:sldId id="1242"/>
            <p14:sldId id="1248"/>
            <p14:sldId id="1239"/>
            <p14:sldId id="1250"/>
            <p14:sldId id="1252"/>
            <p14:sldId id="1251"/>
            <p14:sldId id="1254"/>
            <p14:sldId id="1253"/>
            <p14:sldId id="1247"/>
            <p14:sldId id="1255"/>
            <p14:sldId id="12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0072CE"/>
    <a:srgbClr val="005297"/>
    <a:srgbClr val="FF9400"/>
    <a:srgbClr val="E5E5E5"/>
    <a:srgbClr val="FFB01C"/>
    <a:srgbClr val="000000"/>
    <a:srgbClr val="0748B1"/>
    <a:srgbClr val="001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5214" autoAdjust="0"/>
  </p:normalViewPr>
  <p:slideViewPr>
    <p:cSldViewPr snapToGrid="0">
      <p:cViewPr varScale="1">
        <p:scale>
          <a:sx n="50" d="100"/>
          <a:sy n="50" d="100"/>
        </p:scale>
        <p:origin x="48" y="7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23E529C-C49B-4D45-8D4A-69496F72FD6B}" type="datetimeFigureOut">
              <a:rPr lang="ko-KR" altLang="en-US" smtClean="0"/>
              <a:pPr/>
              <a:t>2021-08-02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59F01E7-D376-4918-B0E8-2B7C6679E1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94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F620C-0AF6-4EE1-9B52-7A3789D643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5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9CDDB68-8C57-4DA8-974F-0EA363917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 b="14281"/>
          <a:stretch/>
        </p:blipFill>
        <p:spPr>
          <a:xfrm>
            <a:off x="4267394" y="0"/>
            <a:ext cx="3650088" cy="437395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96B5B06-1016-4BBC-9F3D-C30AF9DB04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4514" y="0"/>
            <a:ext cx="3642968" cy="4371561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05D4449E-F279-4A53-ABF5-2EAACAB95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0409" y="4773409"/>
            <a:ext cx="4071178" cy="3587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A3637-1D72-4498-BA50-EA07F5090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748" y="5072799"/>
            <a:ext cx="10754504" cy="739274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2D077-D0B0-4C8F-894C-9D10B2820E04}"/>
              </a:ext>
            </a:extLst>
          </p:cNvPr>
          <p:cNvSpPr txBox="1"/>
          <p:nvPr userDrawn="1"/>
        </p:nvSpPr>
        <p:spPr>
          <a:xfrm>
            <a:off x="1401995" y="5812073"/>
            <a:ext cx="93880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| Robot as a 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Service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| Robots for 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Every</a:t>
            </a:r>
            <a:r>
              <a:rPr lang="ko-KR" altLang="en-US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Workplace</a:t>
            </a:r>
            <a:endParaRPr lang="ko-KR" altLang="en-US" sz="11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2C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09D8B44-9F40-453A-AACA-B9FC503DB5F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63081" y="6475528"/>
            <a:ext cx="177965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https://www.neuromeka.com</a:t>
            </a:r>
            <a:endParaRPr lang="ko-KR" altLang="en-US" sz="9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7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C325EDA-8CEB-4CD5-94E2-0E5F04262D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622"/>
                    </a14:imgEffect>
                    <a14:imgEffect>
                      <a14:saturation sa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838" y="-1"/>
            <a:ext cx="4627114" cy="6858001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EF2073A-8E82-4753-BE1A-61FAD9BE3C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-600244" y="5704851"/>
            <a:ext cx="178125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https://www.neuromeka.com</a:t>
            </a:r>
            <a:endParaRPr lang="ko-KR" altLang="en-US" sz="9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8845B9-FD26-4E5B-8F5A-6F73E0FD8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18045" r="4297" b="17327"/>
          <a:stretch/>
        </p:blipFill>
        <p:spPr>
          <a:xfrm>
            <a:off x="10496549" y="6305551"/>
            <a:ext cx="1162669" cy="1790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2348-7515-4E17-B0FD-BDE330CA28AC}"/>
              </a:ext>
            </a:extLst>
          </p:cNvPr>
          <p:cNvSpPr/>
          <p:nvPr userDrawn="1"/>
        </p:nvSpPr>
        <p:spPr>
          <a:xfrm>
            <a:off x="566838" y="0"/>
            <a:ext cx="4627114" cy="6858000"/>
          </a:xfrm>
          <a:prstGeom prst="rect">
            <a:avLst/>
          </a:prstGeo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85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346773-799E-4E47-967E-DD2F745C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AA1C73-FEA6-4969-B7CB-08D275A97A41}"/>
              </a:ext>
            </a:extLst>
          </p:cNvPr>
          <p:cNvSpPr/>
          <p:nvPr userDrawn="1"/>
        </p:nvSpPr>
        <p:spPr>
          <a:xfrm>
            <a:off x="0" y="0"/>
            <a:ext cx="1219200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1DFC9F-05AE-4517-BD89-B8D30EA50087}"/>
              </a:ext>
            </a:extLst>
          </p:cNvPr>
          <p:cNvSpPr/>
          <p:nvPr userDrawn="1"/>
        </p:nvSpPr>
        <p:spPr>
          <a:xfrm>
            <a:off x="4370403" y="0"/>
            <a:ext cx="3451188" cy="4286250"/>
          </a:xfrm>
          <a:prstGeom prst="rect">
            <a:avLst/>
          </a:prstGeom>
          <a:solidFill>
            <a:srgbClr val="008BF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6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A4256-E083-45F8-A44A-D842300FCE87}"/>
              </a:ext>
            </a:extLst>
          </p:cNvPr>
          <p:cNvSpPr txBox="1"/>
          <p:nvPr userDrawn="1"/>
        </p:nvSpPr>
        <p:spPr>
          <a:xfrm>
            <a:off x="1258177" y="5463719"/>
            <a:ext cx="1003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| Robot as a 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Service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| Robots for 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Every</a:t>
            </a:r>
            <a:r>
              <a:rPr lang="ko-KR" altLang="en-US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Workplace</a:t>
            </a:r>
            <a:endParaRPr lang="ko-KR" altLang="en-US" sz="12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BE67A59-4362-43A9-B7C2-AB32E773E4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38682" y="6310790"/>
            <a:ext cx="177965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https://www.neuromeka.com</a:t>
            </a:r>
            <a:endParaRPr lang="ko-KR" altLang="en-US" sz="9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D1834A-9E2A-47E6-B976-84D2E2D61D1A}"/>
              </a:ext>
            </a:extLst>
          </p:cNvPr>
          <p:cNvCxnSpPr>
            <a:cxnSpLocks/>
          </p:cNvCxnSpPr>
          <p:nvPr userDrawn="1"/>
        </p:nvCxnSpPr>
        <p:spPr>
          <a:xfrm>
            <a:off x="5915246" y="3971003"/>
            <a:ext cx="36150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F15E20C1-1C8F-467A-BB77-46F956994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748" y="4638675"/>
            <a:ext cx="10754504" cy="825044"/>
          </a:xfr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2308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슬라이드_큰 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188E8D98-27A0-4B7B-8164-5EEDF758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597" y="434566"/>
            <a:ext cx="10752730" cy="344096"/>
          </a:xfrm>
        </p:spPr>
        <p:txBody>
          <a:bodyPr>
            <a:normAutofit/>
          </a:bodyPr>
          <a:lstStyle>
            <a:lvl1pPr>
              <a:defRPr sz="24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_</a:t>
            </a:r>
            <a:r>
              <a:rPr lang="ko-KR" altLang="en-US" dirty="0"/>
              <a:t>큰 글씨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028C11E-2DB8-4866-AD74-6081FBB3E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4" y="977774"/>
            <a:ext cx="10870652" cy="5341545"/>
          </a:xfrm>
        </p:spPr>
        <p:txBody>
          <a:bodyPr>
            <a:normAutofit/>
          </a:bodyPr>
          <a:lstStyle>
            <a:lvl1pPr marL="228600" indent="-228600">
              <a:buClrTx/>
              <a:buFont typeface="Arial" panose="020B0604020202020204" pitchFamily="34" charset="0"/>
              <a:buChar char="•"/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685800" indent="-228600">
              <a:buClrTx/>
              <a:buFont typeface="Arial" panose="020B0604020202020204" pitchFamily="34" charset="0"/>
              <a:buChar char="•"/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>
              <a:buClrTx/>
              <a:buFont typeface="Arial" panose="020B0604020202020204" pitchFamily="34" charset="0"/>
              <a:buChar char="•"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>
              <a:buClrTx/>
              <a:buFont typeface="Arial" panose="020B0604020202020204" pitchFamily="34" charset="0"/>
              <a:buChar char="•"/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828800" indent="0">
              <a:buClrTx/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E53A4E41-01C5-4619-BF32-9531457E67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995" y="238125"/>
            <a:ext cx="450449" cy="5405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35CE7A-D1F3-4FC0-9275-655D376FFCDF}"/>
              </a:ext>
            </a:extLst>
          </p:cNvPr>
          <p:cNvSpPr txBox="1"/>
          <p:nvPr userDrawn="1"/>
        </p:nvSpPr>
        <p:spPr>
          <a:xfrm>
            <a:off x="696886" y="219594"/>
            <a:ext cx="438225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Tool | Robot as a Service | Robots for Every</a:t>
            </a:r>
            <a:r>
              <a:rPr lang="ko-KR" altLang="en-US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Workplace</a:t>
            </a:r>
            <a:endParaRPr lang="ko-KR" altLang="en-US" sz="900" spc="9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A0473B5B-C2A4-474B-BFC5-6A54FB3CB6FB}"/>
              </a:ext>
            </a:extLst>
          </p:cNvPr>
          <p:cNvSpPr txBox="1">
            <a:spLocks/>
          </p:cNvSpPr>
          <p:nvPr userDrawn="1"/>
        </p:nvSpPr>
        <p:spPr>
          <a:xfrm>
            <a:off x="11552222" y="6537725"/>
            <a:ext cx="501931" cy="216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4F73F4-1F44-4B74-A0EF-DD61878D1ADD}" type="slidenum">
              <a:rPr lang="ko-KR" altLang="en-US" smtClean="0">
                <a:ln w="12700"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pPr/>
              <a:t>‹#›</a:t>
            </a:fld>
            <a:endParaRPr lang="ko-KR" altLang="en-US" dirty="0">
              <a:ln w="12700"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10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슬라이드_작은 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513FEE94-7FC8-490E-A2BB-3EE77042AA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06" y="161925"/>
            <a:ext cx="399970" cy="479963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B0EC365-0F4C-46B3-B9E8-421E8CB6A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40" y="810164"/>
            <a:ext cx="11061120" cy="550915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623A2F2-61DD-44EE-871B-D6ED94A684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440" y="362092"/>
            <a:ext cx="10752730" cy="279796"/>
          </a:xfrm>
        </p:spPr>
        <p:txBody>
          <a:bodyPr>
            <a:noAutofit/>
          </a:bodyPr>
          <a:lstStyle>
            <a:lvl1pPr>
              <a:defRPr sz="1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_</a:t>
            </a:r>
            <a:r>
              <a:rPr lang="ko-KR" altLang="en-US" dirty="0"/>
              <a:t>작은 글씨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CCD2E-019A-4679-BCAE-D351232F9031}"/>
              </a:ext>
            </a:extLst>
          </p:cNvPr>
          <p:cNvSpPr txBox="1"/>
          <p:nvPr userDrawn="1"/>
        </p:nvSpPr>
        <p:spPr>
          <a:xfrm>
            <a:off x="554476" y="131260"/>
            <a:ext cx="438225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Tool | Robot as a Service | Robots for Every</a:t>
            </a:r>
            <a:r>
              <a:rPr lang="ko-KR" altLang="en-US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Workplace</a:t>
            </a:r>
            <a:endParaRPr lang="ko-KR" altLang="en-US" sz="900" spc="9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EE82DFA1-80CA-46BC-8786-1C170CC37C3A}"/>
              </a:ext>
            </a:extLst>
          </p:cNvPr>
          <p:cNvSpPr txBox="1">
            <a:spLocks/>
          </p:cNvSpPr>
          <p:nvPr userDrawn="1"/>
        </p:nvSpPr>
        <p:spPr>
          <a:xfrm>
            <a:off x="11552222" y="6537725"/>
            <a:ext cx="501931" cy="216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4F73F4-1F44-4B74-A0EF-DD61878D1ADD}" type="slidenum">
              <a:rPr lang="ko-KR" altLang="en-US" smtClean="0">
                <a:ln w="12700"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pPr/>
              <a:t>‹#›</a:t>
            </a:fld>
            <a:endParaRPr lang="ko-KR" altLang="en-US" dirty="0">
              <a:ln w="12700"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3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슬라이드_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44F03F-E1DF-40FA-898D-8973A7D335C9}"/>
              </a:ext>
            </a:extLst>
          </p:cNvPr>
          <p:cNvSpPr txBox="1">
            <a:spLocks/>
          </p:cNvSpPr>
          <p:nvPr userDrawn="1"/>
        </p:nvSpPr>
        <p:spPr>
          <a:xfrm>
            <a:off x="11552222" y="6537725"/>
            <a:ext cx="501931" cy="216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4F73F4-1F44-4B74-A0EF-DD61878D1ADD}" type="slidenum">
              <a:rPr lang="ko-KR" altLang="en-US" smtClean="0">
                <a:ln w="12700"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pPr/>
              <a:t>‹#›</a:t>
            </a:fld>
            <a:endParaRPr lang="ko-KR" altLang="en-US" dirty="0">
              <a:ln w="12700"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3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95A454-1208-4658-91F0-F38655EEF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622"/>
                    </a14:imgEffect>
                    <a14:imgEffect>
                      <a14:saturation sa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529" y="0"/>
            <a:ext cx="5701935" cy="685799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D8E186-77F4-4A42-A1CF-F4DE13C9D3B8}"/>
              </a:ext>
            </a:extLst>
          </p:cNvPr>
          <p:cNvSpPr/>
          <p:nvPr userDrawn="1"/>
        </p:nvSpPr>
        <p:spPr>
          <a:xfrm>
            <a:off x="0" y="-1"/>
            <a:ext cx="5701936" cy="6858000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8C601F-F570-4EEA-BFD7-AAAA0B035C82}"/>
              </a:ext>
            </a:extLst>
          </p:cNvPr>
          <p:cNvSpPr txBox="1"/>
          <p:nvPr userDrawn="1"/>
        </p:nvSpPr>
        <p:spPr>
          <a:xfrm>
            <a:off x="-6" y="2731925"/>
            <a:ext cx="5503017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</a:t>
            </a: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</a:t>
            </a:r>
          </a:p>
          <a:p>
            <a:pPr algn="r">
              <a:lnSpc>
                <a:spcPct val="150000"/>
              </a:lnSpc>
            </a:pP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</a:t>
            </a: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Service</a:t>
            </a:r>
          </a:p>
          <a:p>
            <a:pPr algn="r">
              <a:lnSpc>
                <a:spcPct val="150000"/>
              </a:lnSpc>
            </a:pP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Robots for </a:t>
            </a: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Every</a:t>
            </a:r>
            <a:r>
              <a:rPr lang="ko-KR" altLang="en-US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Workplace</a:t>
            </a:r>
            <a:endParaRPr lang="ko-KR" altLang="en-US" sz="2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F876499-AAF1-4567-8961-A9B1CA79B7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18045" r="4297" b="17327"/>
          <a:stretch/>
        </p:blipFill>
        <p:spPr>
          <a:xfrm>
            <a:off x="10496549" y="428626"/>
            <a:ext cx="1162669" cy="179015"/>
          </a:xfrm>
          <a:prstGeom prst="rect">
            <a:avLst/>
          </a:prstGeom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BF69F4DF-E649-4B60-B6BA-065FEEFCC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168" y="2913991"/>
            <a:ext cx="5718676" cy="1325563"/>
          </a:xfrm>
        </p:spPr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텍스트를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16988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BDFA18-7C90-4BAF-B68D-F0EEC747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00C08-BD04-4286-A62E-EF8A6FBF8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DF5D9-1AFF-425E-910F-C9E136FE3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1ECF0-82C7-428F-BEBC-66730DC8C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44F73F4-1F44-4B74-A0EF-DD61878D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78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5" r:id="rId3"/>
    <p:sldLayoutId id="2147483662" r:id="rId4"/>
    <p:sldLayoutId id="2147483654" r:id="rId5"/>
    <p:sldLayoutId id="2147483657" r:id="rId6"/>
    <p:sldLayoutId id="2147483660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neuromeka.com" TargetMode="External"/><Relationship Id="rId2" Type="http://schemas.openxmlformats.org/officeDocument/2006/relationships/hyperlink" Target="https://www.neuromeka.com/land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pr@neuromeka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3C4D0F2-B57C-4171-BD08-E0BB65B30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바리스타 로봇 주변기기 통신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851D60E-1B4D-4910-BCEC-62B3D997C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9680" y="4773409"/>
            <a:ext cx="5272640" cy="299390"/>
          </a:xfrm>
        </p:spPr>
        <p:txBody>
          <a:bodyPr>
            <a:noAutofit/>
          </a:bodyPr>
          <a:lstStyle/>
          <a:p>
            <a:r>
              <a:rPr lang="ko-KR" altLang="en-US" sz="1300" dirty="0"/>
              <a:t>인턴 박경수</a:t>
            </a:r>
            <a:r>
              <a:rPr lang="en-US" altLang="ko-KR" sz="1300" dirty="0"/>
              <a:t>(010-8613-1754, ksp0902@neuromeka.com)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984594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6C89A-E320-46C1-9592-7228A1B6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제빙기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554DB-E107-41CD-97FF-C3816545DE32}"/>
              </a:ext>
            </a:extLst>
          </p:cNvPr>
          <p:cNvSpPr txBox="1"/>
          <p:nvPr/>
        </p:nvSpPr>
        <p:spPr>
          <a:xfrm>
            <a:off x="319198" y="4826080"/>
            <a:ext cx="5948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실행시키면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1~5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입력하고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엔터를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침에 따라 위 함수들을 사용할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Eject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명령의 경우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입력한 후 순서대로 얼음과 물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시간을 입력한 후 다시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엔터를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눌러야 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(ex.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얼음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 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CCC73-DD49-4CD5-BA6F-75006659FC11}"/>
              </a:ext>
            </a:extLst>
          </p:cNvPr>
          <p:cNvSpPr txBox="1"/>
          <p:nvPr/>
        </p:nvSpPr>
        <p:spPr>
          <a:xfrm>
            <a:off x="1639867" y="957861"/>
            <a:ext cx="226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ice_disp.py</a:t>
            </a:r>
            <a:endParaRPr lang="ko-KR" altLang="en-US" sz="20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A455A23-4B6D-48D1-92A0-866C1DFD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24" y="1598008"/>
            <a:ext cx="5120498" cy="3079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5451B8-C005-457F-AE59-BCF5F2141737}"/>
              </a:ext>
            </a:extLst>
          </p:cNvPr>
          <p:cNvSpPr txBox="1"/>
          <p:nvPr/>
        </p:nvSpPr>
        <p:spPr>
          <a:xfrm>
            <a:off x="8071147" y="933098"/>
            <a:ext cx="226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ice_disp_test.py</a:t>
            </a:r>
            <a:endParaRPr lang="ko-KR" altLang="en-US" sz="20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DB72A42-C788-44E5-8D2D-525CC45F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592" y="1598008"/>
            <a:ext cx="4065524" cy="29577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7A1C13-460E-4367-B5F7-D90917495CD8}"/>
              </a:ext>
            </a:extLst>
          </p:cNvPr>
          <p:cNvSpPr txBox="1"/>
          <p:nvPr/>
        </p:nvSpPr>
        <p:spPr>
          <a:xfrm>
            <a:off x="6674834" y="4677044"/>
            <a:ext cx="50610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특별한 입력 없이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투출레버를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누를 때마다 사전 입력된 양 만큼 얼음과 물을 즉시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투출할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 있는 코드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현재는 예시로 얼음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초가 사전 입력되어 있음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DisableManualEjection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코드처럼 실행해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줘야지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정량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가능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 딜레이는 다음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명령이 얼음과 물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중에 들어오면 명령이 무시가 되기 때문에 기다려 주는 시간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사전 설정한 얼음과 물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시간에 따라 변경 필요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3229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6C89A-E320-46C1-9592-7228A1B6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제빙기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3C591-794C-43BB-98BC-5FF6599A5224}"/>
              </a:ext>
            </a:extLst>
          </p:cNvPr>
          <p:cNvSpPr txBox="1"/>
          <p:nvPr/>
        </p:nvSpPr>
        <p:spPr>
          <a:xfrm>
            <a:off x="4581127" y="873571"/>
            <a:ext cx="302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제빙기 사용시 주의사항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C4DE9-FAEE-4EB0-B667-F7BA8003C731}"/>
              </a:ext>
            </a:extLst>
          </p:cNvPr>
          <p:cNvSpPr txBox="1"/>
          <p:nvPr/>
        </p:nvSpPr>
        <p:spPr>
          <a:xfrm>
            <a:off x="540731" y="3641557"/>
            <a:ext cx="5174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명령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EjectIceDispenser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ice_time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water_time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실행한 이후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이내에 위의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투출레버를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건드려야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꾹 누르는 지속신호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or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건드리는 원터치 신호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얼음과 물이 명령대로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만약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이내에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투출레버를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건드리지 않는다면 명령이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리셋되어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없어짐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pic>
        <p:nvPicPr>
          <p:cNvPr id="6" name="그림 5" descr="실내, 주방기기, 기기, 만능조리기구이(가) 표시된 사진&#10;&#10;자동 생성된 설명">
            <a:extLst>
              <a:ext uri="{FF2B5EF4-FFF2-40B4-BE49-F238E27FC236}">
                <a16:creationId xmlns:a16="http://schemas.microsoft.com/office/drawing/2014/main" id="{C7E11DA9-F9D9-453D-9B53-D77EA7C64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31" y="1670219"/>
            <a:ext cx="1845775" cy="1758781"/>
          </a:xfrm>
          <a:prstGeom prst="rect">
            <a:avLst/>
          </a:prstGeom>
        </p:spPr>
      </p:pic>
      <p:pic>
        <p:nvPicPr>
          <p:cNvPr id="8" name="그림 7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0191DF1-C981-4199-8CB3-1D1FE9A3F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962" y="1578228"/>
            <a:ext cx="1903572" cy="1758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554DB-E107-41CD-97FF-C3816545DE32}"/>
              </a:ext>
            </a:extLst>
          </p:cNvPr>
          <p:cNvSpPr txBox="1"/>
          <p:nvPr/>
        </p:nvSpPr>
        <p:spPr>
          <a:xfrm>
            <a:off x="6096000" y="3618697"/>
            <a:ext cx="54353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투출레버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스위치의 전선을 병렬로 연장해 위 사진과 같이 밖으로 빼 놓은 상태임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전선을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합선시키는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것은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투출레버를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누르는 것과 동일한 효과를 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로봇 시스템에 적용시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 페이지의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DisableManualEjection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실행한 후 전선을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합선시킨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상태로 두면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EjectIceDispenser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실행함과 동시에 물과 얼음이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66206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9885A-329D-42C0-BB3D-0B57E6187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우유 </a:t>
            </a:r>
            <a:r>
              <a:rPr lang="ko-KR" altLang="en-US" dirty="0" err="1"/>
              <a:t>디스펜서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68404-3D82-4980-85A0-EB9C20F1D2BB}"/>
              </a:ext>
            </a:extLst>
          </p:cNvPr>
          <p:cNvSpPr txBox="1"/>
          <p:nvPr/>
        </p:nvSpPr>
        <p:spPr>
          <a:xfrm>
            <a:off x="5214347" y="2339787"/>
            <a:ext cx="1763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10000" spc="-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717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6C89A-E320-46C1-9592-7228A1B6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우유 </a:t>
            </a:r>
            <a:r>
              <a:rPr lang="ko-KR" altLang="en-US" dirty="0" err="1"/>
              <a:t>디스펜서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184571-B4AB-42BC-99BC-B50C3ABE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927" y="1022812"/>
            <a:ext cx="4124901" cy="2534004"/>
          </a:xfrm>
          <a:prstGeom prst="rect">
            <a:avLst/>
          </a:prstGeom>
        </p:spPr>
      </p:pic>
      <p:pic>
        <p:nvPicPr>
          <p:cNvPr id="11" name="그림 10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82517A46-3D63-4D9D-8D7A-8607EEAD8DA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55" t="2000"/>
          <a:stretch/>
        </p:blipFill>
        <p:spPr>
          <a:xfrm rot="5400000">
            <a:off x="2290487" y="92125"/>
            <a:ext cx="2621280" cy="4395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6F6067-91E3-4ED4-8246-D4BD318576B4}"/>
              </a:ext>
            </a:extLst>
          </p:cNvPr>
          <p:cNvSpPr txBox="1"/>
          <p:nvPr/>
        </p:nvSpPr>
        <p:spPr>
          <a:xfrm>
            <a:off x="300314" y="4171511"/>
            <a:ext cx="5963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우유 </a:t>
            </a:r>
            <a:r>
              <a:rPr lang="ko-KR" altLang="en-US" sz="1600" dirty="0" err="1"/>
              <a:t>디스펜서는</a:t>
            </a:r>
            <a:r>
              <a:rPr lang="ko-KR" altLang="en-US" sz="1600" dirty="0"/>
              <a:t> 따로 </a:t>
            </a:r>
            <a:r>
              <a:rPr lang="en-US" altLang="ko-KR" sz="1600" dirty="0"/>
              <a:t>PC</a:t>
            </a:r>
            <a:r>
              <a:rPr lang="ko-KR" altLang="en-US" sz="1600" dirty="0"/>
              <a:t>에서 명령을 내리는 것이 불가함</a:t>
            </a:r>
            <a:r>
              <a:rPr lang="en-US" altLang="ko-KR" sz="1600" dirty="0"/>
              <a:t>. </a:t>
            </a:r>
            <a:r>
              <a:rPr lang="ko-KR" altLang="en-US" sz="1600" dirty="0"/>
              <a:t>로봇이 직접 화면을 터치해 조작해야 함</a:t>
            </a:r>
            <a:r>
              <a:rPr lang="en-US" altLang="ko-KR" sz="1600" dirty="0"/>
              <a:t>. </a:t>
            </a:r>
            <a:r>
              <a:rPr lang="ko-KR" altLang="en-US" sz="1600" dirty="0"/>
              <a:t>총 </a:t>
            </a:r>
            <a:r>
              <a:rPr lang="en-US" altLang="ko-KR" sz="1600" dirty="0"/>
              <a:t>4</a:t>
            </a:r>
            <a:r>
              <a:rPr lang="ko-KR" altLang="en-US" sz="1600" dirty="0"/>
              <a:t>가지의 메뉴</a:t>
            </a:r>
            <a:r>
              <a:rPr lang="en-US" altLang="ko-KR" sz="1600" dirty="0"/>
              <a:t>(warm milk, cold milk</a:t>
            </a:r>
            <a:r>
              <a:rPr lang="ko-KR" altLang="en-US" sz="1600" dirty="0"/>
              <a:t> 제외</a:t>
            </a:r>
            <a:r>
              <a:rPr lang="en-US" altLang="ko-KR" sz="1600" dirty="0"/>
              <a:t>)</a:t>
            </a:r>
            <a:r>
              <a:rPr lang="ko-KR" altLang="en-US" sz="1600" dirty="0"/>
              <a:t>가 존재하며 각 메뉴당 우유의 배출량</a:t>
            </a:r>
            <a:r>
              <a:rPr lang="en-US" altLang="ko-KR" sz="1600" dirty="0"/>
              <a:t>(0.0</a:t>
            </a:r>
            <a:r>
              <a:rPr lang="ko-KR" altLang="en-US" sz="1600" dirty="0"/>
              <a:t>초 단위</a:t>
            </a:r>
            <a:r>
              <a:rPr lang="en-US" altLang="ko-KR" sz="1600" dirty="0"/>
              <a:t>)</a:t>
            </a:r>
            <a:r>
              <a:rPr lang="ko-KR" altLang="en-US" sz="1600" dirty="0"/>
              <a:t>는 </a:t>
            </a:r>
            <a:r>
              <a:rPr lang="en-US" altLang="ko-KR" sz="1600" dirty="0"/>
              <a:t>setting</a:t>
            </a:r>
            <a:r>
              <a:rPr lang="ko-KR" altLang="en-US" sz="1600" dirty="0"/>
              <a:t>을 눌러 </a:t>
            </a:r>
            <a:r>
              <a:rPr lang="en-US" altLang="ko-KR" sz="1600" dirty="0"/>
              <a:t>quantity </a:t>
            </a:r>
            <a:r>
              <a:rPr lang="ko-KR" altLang="en-US" sz="1600" dirty="0"/>
              <a:t>항목에서 수정할 수 있음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Quantity </a:t>
            </a:r>
            <a:r>
              <a:rPr lang="ko-KR" altLang="en-US" sz="1600" dirty="0"/>
              <a:t>항목이 보이지 않을 경우 </a:t>
            </a:r>
            <a:r>
              <a:rPr lang="en-US" altLang="ko-KR" sz="1600" dirty="0"/>
              <a:t>user </a:t>
            </a:r>
            <a:r>
              <a:rPr lang="ko-KR" altLang="en-US" sz="1600" dirty="0"/>
              <a:t>버튼을 누르고 </a:t>
            </a:r>
            <a:r>
              <a:rPr lang="en-US" altLang="ko-KR" sz="1600" dirty="0"/>
              <a:t>id</a:t>
            </a:r>
            <a:r>
              <a:rPr lang="ko-KR" altLang="en-US" sz="1600" dirty="0"/>
              <a:t>와 비밀번호를 입력하면 됨</a:t>
            </a:r>
            <a:r>
              <a:rPr lang="en-US" altLang="ko-KR" sz="1600" dirty="0"/>
              <a:t>(</a:t>
            </a:r>
            <a:r>
              <a:rPr lang="ko-KR" altLang="en-US" sz="1600" dirty="0"/>
              <a:t>사무실의 매뉴얼 표지에 기록함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49D355-90B2-49BF-BA7F-23299AF159DF}"/>
              </a:ext>
            </a:extLst>
          </p:cNvPr>
          <p:cNvSpPr txBox="1"/>
          <p:nvPr/>
        </p:nvSpPr>
        <p:spPr>
          <a:xfrm>
            <a:off x="2625767" y="3616301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초기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885CC2-7867-41EE-88BB-2C68E6E987BF}"/>
              </a:ext>
            </a:extLst>
          </p:cNvPr>
          <p:cNvSpPr txBox="1"/>
          <p:nvPr/>
        </p:nvSpPr>
        <p:spPr>
          <a:xfrm>
            <a:off x="7660017" y="3632146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Setting </a:t>
            </a:r>
            <a:r>
              <a:rPr lang="ko-KR" altLang="en-US" dirty="0"/>
              <a:t>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729D4-7A2F-48B7-A72A-68E282F2DE95}"/>
              </a:ext>
            </a:extLst>
          </p:cNvPr>
          <p:cNvSpPr txBox="1"/>
          <p:nvPr/>
        </p:nvSpPr>
        <p:spPr>
          <a:xfrm>
            <a:off x="6431279" y="4263486"/>
            <a:ext cx="54604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위생상의 이유로 </a:t>
            </a:r>
            <a:r>
              <a:rPr lang="en-US" altLang="ko-KR" sz="1600" dirty="0"/>
              <a:t>30</a:t>
            </a:r>
            <a:r>
              <a:rPr lang="ko-KR" altLang="en-US" sz="1600" dirty="0"/>
              <a:t>분 이상 우유를 배출하지 않으면 자동으로 청소 모드로 </a:t>
            </a:r>
            <a:r>
              <a:rPr lang="ko-KR" altLang="en-US" sz="1600" dirty="0" err="1"/>
              <a:t>들어감</a:t>
            </a:r>
            <a:r>
              <a:rPr lang="en-US" altLang="ko-KR" sz="1600" dirty="0"/>
              <a:t>(</a:t>
            </a:r>
            <a:r>
              <a:rPr lang="ko-KR" altLang="en-US" sz="1600" dirty="0"/>
              <a:t>청소에는 </a:t>
            </a:r>
            <a:r>
              <a:rPr lang="en-US" altLang="ko-KR" sz="1600" dirty="0"/>
              <a:t>25</a:t>
            </a:r>
            <a:r>
              <a:rPr lang="ko-KR" altLang="en-US" sz="1600" dirty="0"/>
              <a:t>분 정도의 긴 시간이 소비</a:t>
            </a:r>
            <a:r>
              <a:rPr lang="en-US" altLang="ko-KR" sz="1600" dirty="0"/>
              <a:t>, </a:t>
            </a:r>
            <a:r>
              <a:rPr lang="ko-KR" altLang="en-US" sz="1600" dirty="0"/>
              <a:t>업체 문의 결과 이 기능 제거 불가능</a:t>
            </a:r>
            <a:r>
              <a:rPr lang="en-US" altLang="ko-KR" sz="1600" dirty="0"/>
              <a:t>). </a:t>
            </a:r>
          </a:p>
          <a:p>
            <a:r>
              <a:rPr lang="en-US" altLang="ko-KR" sz="1600" dirty="0"/>
              <a:t>-&gt; 4</a:t>
            </a:r>
            <a:r>
              <a:rPr lang="ko-KR" altLang="en-US" sz="1600" dirty="0"/>
              <a:t>가지의 메뉴 중 하나의 우유 배출 시간을 </a:t>
            </a:r>
            <a:r>
              <a:rPr lang="en-US" altLang="ko-KR" sz="1600" dirty="0"/>
              <a:t>1s </a:t>
            </a:r>
            <a:r>
              <a:rPr lang="ko-KR" altLang="en-US" sz="1600" dirty="0"/>
              <a:t>등으로 하고 </a:t>
            </a:r>
            <a:r>
              <a:rPr lang="en-US" altLang="ko-KR" sz="1600" dirty="0"/>
              <a:t>30</a:t>
            </a:r>
            <a:r>
              <a:rPr lang="ko-KR" altLang="en-US" sz="1600" dirty="0"/>
              <a:t>분마다 </a:t>
            </a:r>
            <a:r>
              <a:rPr lang="en-US" altLang="ko-KR" sz="1600" dirty="0"/>
              <a:t>1</a:t>
            </a:r>
            <a:r>
              <a:rPr lang="ko-KR" altLang="en-US" sz="1600" dirty="0"/>
              <a:t>번씩 로봇이 그 메뉴 버튼을 누름으로써 이를 회피할 수 있음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하지만 실험</a:t>
            </a:r>
            <a:r>
              <a:rPr lang="en-US" altLang="ko-KR" sz="1600" dirty="0"/>
              <a:t>&amp;</a:t>
            </a:r>
            <a:r>
              <a:rPr lang="ko-KR" altLang="en-US" sz="1600" dirty="0"/>
              <a:t>문의 결과 실제로는 </a:t>
            </a:r>
            <a:r>
              <a:rPr lang="en-US" altLang="ko-KR" sz="1600" dirty="0"/>
              <a:t>1</a:t>
            </a:r>
            <a:r>
              <a:rPr lang="ko-KR" altLang="en-US" sz="1600" dirty="0"/>
              <a:t>시간 반 이상 배출하지 않았는데도 청소 모드로 들어가지 않음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5496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9885A-329D-42C0-BB3D-0B57E6187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포토 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68404-3D82-4980-85A0-EB9C20F1D2BB}"/>
              </a:ext>
            </a:extLst>
          </p:cNvPr>
          <p:cNvSpPr txBox="1"/>
          <p:nvPr/>
        </p:nvSpPr>
        <p:spPr>
          <a:xfrm>
            <a:off x="5214347" y="2339787"/>
            <a:ext cx="1763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10000" spc="-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013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6C89A-E320-46C1-9592-7228A1B6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포토 센서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885CC2-7867-41EE-88BB-2C68E6E987BF}"/>
              </a:ext>
            </a:extLst>
          </p:cNvPr>
          <p:cNvSpPr txBox="1"/>
          <p:nvPr/>
        </p:nvSpPr>
        <p:spPr>
          <a:xfrm>
            <a:off x="1607632" y="3468000"/>
            <a:ext cx="41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포토 센서와 </a:t>
            </a:r>
            <a:r>
              <a:rPr lang="en-US" altLang="ko-KR" dirty="0"/>
              <a:t>relay </a:t>
            </a:r>
            <a:r>
              <a:rPr lang="ko-KR" altLang="en-US" dirty="0"/>
              <a:t>연결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729D4-7A2F-48B7-A72A-68E282F2DE95}"/>
              </a:ext>
            </a:extLst>
          </p:cNvPr>
          <p:cNvSpPr txBox="1"/>
          <p:nvPr/>
        </p:nvSpPr>
        <p:spPr>
          <a:xfrm>
            <a:off x="694555" y="4003101"/>
            <a:ext cx="546040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종이컵</a:t>
            </a:r>
            <a:r>
              <a:rPr lang="en-US" altLang="ko-KR" sz="1400" dirty="0"/>
              <a:t>/</a:t>
            </a:r>
            <a:r>
              <a:rPr lang="ko-KR" altLang="en-US" sz="1400" dirty="0"/>
              <a:t>투명컵을 감지하는 용도의 포토 센서의 작동을 테스트함</a:t>
            </a:r>
            <a:r>
              <a:rPr lang="en-US" altLang="ko-KR" sz="1400" dirty="0"/>
              <a:t>. </a:t>
            </a:r>
            <a:r>
              <a:rPr lang="ko-KR" altLang="en-US" sz="1400" dirty="0"/>
              <a:t>현재 사무실의 포토센서는 </a:t>
            </a:r>
            <a:r>
              <a:rPr lang="ko-KR" altLang="en-US" sz="1400" dirty="0" err="1"/>
              <a:t>투명컵</a:t>
            </a:r>
            <a:r>
              <a:rPr lang="ko-KR" altLang="en-US" sz="1400" dirty="0"/>
              <a:t> 기준으로 대략 </a:t>
            </a:r>
            <a:r>
              <a:rPr lang="en-US" altLang="ko-KR" sz="1400" dirty="0"/>
              <a:t>10cm </a:t>
            </a:r>
            <a:r>
              <a:rPr lang="ko-KR" altLang="en-US" sz="1400" dirty="0"/>
              <a:t>거리에서 안정적으로 투명컵의 유무를 판단할 수 있도록 조정되어 있음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직사광</a:t>
            </a:r>
            <a:r>
              <a:rPr lang="en-US" altLang="ko-KR" sz="1400" dirty="0"/>
              <a:t>(</a:t>
            </a:r>
            <a:r>
              <a:rPr lang="ko-KR" altLang="en-US" sz="1400" dirty="0"/>
              <a:t>햇빛</a:t>
            </a:r>
            <a:r>
              <a:rPr lang="en-US" altLang="ko-KR" sz="1400" dirty="0"/>
              <a:t>)</a:t>
            </a:r>
            <a:r>
              <a:rPr lang="ko-KR" altLang="en-US" sz="1400" dirty="0"/>
              <a:t>의 존재 아래에서도 정상 작동함을 확인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포토 센서는 </a:t>
            </a:r>
            <a:r>
              <a:rPr lang="en-US" altLang="ko-KR" sz="1400" dirty="0" err="1"/>
              <a:t>npn</a:t>
            </a:r>
            <a:r>
              <a:rPr lang="en-US" altLang="ko-KR" sz="1400" dirty="0"/>
              <a:t> open collector </a:t>
            </a:r>
            <a:r>
              <a:rPr lang="ko-KR" altLang="en-US" sz="1400" dirty="0"/>
              <a:t>출력을 가져 물체를 감지하면 신호 선에서 </a:t>
            </a:r>
            <a:r>
              <a:rPr lang="en-US" altLang="ko-KR" sz="1400" dirty="0"/>
              <a:t>low</a:t>
            </a:r>
            <a:r>
              <a:rPr lang="ko-KR" altLang="en-US" sz="1400" dirty="0"/>
              <a:t>가 출력됨</a:t>
            </a:r>
            <a:r>
              <a:rPr lang="en-US" altLang="ko-KR" sz="1400" dirty="0"/>
              <a:t>. </a:t>
            </a:r>
            <a:r>
              <a:rPr lang="ko-KR" altLang="en-US" sz="1400" dirty="0"/>
              <a:t>제어기에서 이 출력을 사용하기 위해 </a:t>
            </a:r>
            <a:r>
              <a:rPr lang="en-US" altLang="ko-KR" sz="1400" dirty="0"/>
              <a:t>high/low</a:t>
            </a:r>
            <a:r>
              <a:rPr lang="ko-KR" altLang="en-US" sz="1400" dirty="0"/>
              <a:t>를 뒤집어 줘야 하는데 이를 위해서 </a:t>
            </a:r>
            <a:r>
              <a:rPr lang="en-US" altLang="ko-KR" sz="1400" dirty="0"/>
              <a:t>relay</a:t>
            </a:r>
            <a:r>
              <a:rPr lang="ko-KR" altLang="en-US" sz="1400" dirty="0"/>
              <a:t>를 사용함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테스트 당시에는 안드레 사원의 릴레이를 사용했지만 돌려줘야 해서 현재는 분리한 상태</a:t>
            </a:r>
            <a:r>
              <a:rPr lang="en-US" altLang="ko-KR" sz="1400" dirty="0"/>
              <a:t>. </a:t>
            </a:r>
            <a:r>
              <a:rPr lang="ko-KR" altLang="en-US" sz="1400" dirty="0"/>
              <a:t>실제 적용시 </a:t>
            </a:r>
            <a:r>
              <a:rPr lang="en-US" altLang="ko-KR" sz="1400" dirty="0"/>
              <a:t>Misumi</a:t>
            </a:r>
            <a:r>
              <a:rPr lang="ko-KR" altLang="en-US" sz="1400" dirty="0"/>
              <a:t>에서 </a:t>
            </a:r>
            <a:r>
              <a:rPr lang="en-US" altLang="ko-KR" sz="1400" dirty="0"/>
              <a:t>R4T-16P-S</a:t>
            </a:r>
            <a:r>
              <a:rPr lang="ko-KR" altLang="en-US" sz="1400" dirty="0"/>
              <a:t>를 구입해 사용하면 됨</a:t>
            </a:r>
            <a:r>
              <a:rPr lang="en-US" altLang="ko-KR" sz="1400" dirty="0"/>
              <a:t>(24V </a:t>
            </a:r>
            <a:r>
              <a:rPr lang="ko-KR" altLang="en-US" sz="1400" dirty="0"/>
              <a:t>입력을 지원하는 </a:t>
            </a:r>
            <a:r>
              <a:rPr lang="en-US" altLang="ko-KR" sz="1400" dirty="0"/>
              <a:t>relay</a:t>
            </a:r>
            <a:r>
              <a:rPr lang="ko-KR" altLang="en-US" sz="1400" dirty="0"/>
              <a:t>여야 함</a:t>
            </a:r>
            <a:r>
              <a:rPr lang="en-US" altLang="ko-KR" sz="1400" dirty="0"/>
              <a:t>) </a:t>
            </a:r>
          </a:p>
          <a:p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15E79-5178-448B-A10F-2D196FDE7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19" y="1093717"/>
            <a:ext cx="2971801" cy="2132569"/>
          </a:xfrm>
          <a:prstGeom prst="rect">
            <a:avLst/>
          </a:prstGeom>
        </p:spPr>
      </p:pic>
      <p:pic>
        <p:nvPicPr>
          <p:cNvPr id="6" name="그림 5" descr="전자기기, 케이블, 커넥터, 충전기이(가) 표시된 사진&#10;&#10;자동 생성된 설명">
            <a:extLst>
              <a:ext uri="{FF2B5EF4-FFF2-40B4-BE49-F238E27FC236}">
                <a16:creationId xmlns:a16="http://schemas.microsoft.com/office/drawing/2014/main" id="{76E73310-CC90-4515-A1A6-4E4D43F5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32" y="1087400"/>
            <a:ext cx="3884472" cy="2214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949482-BAF5-4575-8C9F-975B23E5D2C3}"/>
              </a:ext>
            </a:extLst>
          </p:cNvPr>
          <p:cNvSpPr txBox="1"/>
          <p:nvPr/>
        </p:nvSpPr>
        <p:spPr>
          <a:xfrm>
            <a:off x="6323971" y="3837332"/>
            <a:ext cx="54604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Relay</a:t>
            </a:r>
            <a:r>
              <a:rPr lang="ko-KR" altLang="en-US" sz="1400" dirty="0"/>
              <a:t>가 연결되어야 하는 전선들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흰색 전선은 </a:t>
            </a:r>
            <a:r>
              <a:rPr lang="en-US" altLang="ko-KR" sz="1400" dirty="0"/>
              <a:t>relay</a:t>
            </a:r>
            <a:r>
              <a:rPr lang="ko-KR" altLang="en-US" sz="1400" dirty="0"/>
              <a:t>의 코일 부분</a:t>
            </a:r>
            <a:r>
              <a:rPr lang="en-US" altLang="ko-KR" sz="1400" dirty="0"/>
              <a:t>(</a:t>
            </a:r>
            <a:r>
              <a:rPr lang="ko-KR" altLang="en-US" sz="1400" dirty="0"/>
              <a:t>입력</a:t>
            </a:r>
            <a:r>
              <a:rPr lang="en-US" altLang="ko-KR" sz="1400" dirty="0"/>
              <a:t>)</a:t>
            </a:r>
            <a:r>
              <a:rPr lang="ko-KR" altLang="en-US" sz="1400" dirty="0"/>
              <a:t>에 연결</a:t>
            </a:r>
            <a:endParaRPr lang="en-US" altLang="ko-KR" sz="1400" dirty="0"/>
          </a:p>
          <a:p>
            <a:r>
              <a:rPr lang="ko-KR" altLang="en-US" sz="1400" dirty="0"/>
              <a:t>적색 전선은 </a:t>
            </a:r>
            <a:r>
              <a:rPr lang="en-US" altLang="ko-KR" sz="1400" dirty="0"/>
              <a:t>24V+</a:t>
            </a:r>
            <a:r>
              <a:rPr lang="ko-KR" altLang="en-US" sz="1400" dirty="0"/>
              <a:t>로 </a:t>
            </a:r>
            <a:r>
              <a:rPr lang="en-US" altLang="ko-KR" sz="1400" dirty="0"/>
              <a:t>normal open </a:t>
            </a:r>
            <a:r>
              <a:rPr lang="ko-KR" altLang="en-US" sz="1400" dirty="0"/>
              <a:t>접점에 연결</a:t>
            </a:r>
            <a:endParaRPr lang="en-US" altLang="ko-KR" sz="1400" dirty="0"/>
          </a:p>
          <a:p>
            <a:r>
              <a:rPr lang="ko-KR" altLang="en-US" sz="1400" dirty="0"/>
              <a:t>흑색 전선은 </a:t>
            </a:r>
            <a:r>
              <a:rPr lang="en-US" altLang="ko-KR" sz="1400" dirty="0" err="1"/>
              <a:t>gnd</a:t>
            </a:r>
            <a:r>
              <a:rPr lang="ko-KR" altLang="en-US" sz="1400" dirty="0"/>
              <a:t>로 </a:t>
            </a:r>
            <a:r>
              <a:rPr lang="en-US" altLang="ko-KR" sz="1400" dirty="0"/>
              <a:t>normal close </a:t>
            </a:r>
            <a:r>
              <a:rPr lang="ko-KR" altLang="en-US" sz="1400" dirty="0"/>
              <a:t>접점에 연결</a:t>
            </a:r>
            <a:endParaRPr lang="en-US" altLang="ko-KR" sz="1400" dirty="0"/>
          </a:p>
          <a:p>
            <a:r>
              <a:rPr lang="ko-KR" altLang="en-US" sz="1400" dirty="0"/>
              <a:t>노란색 전선은 공통단자에 연결</a:t>
            </a:r>
            <a:r>
              <a:rPr lang="en-US" altLang="ko-KR" sz="1400" dirty="0"/>
              <a:t>(</a:t>
            </a:r>
            <a:r>
              <a:rPr lang="ko-KR" altLang="en-US" sz="1400" dirty="0"/>
              <a:t>릴레이를 통과한 출력을 확인하기 위한 전선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제어기나 </a:t>
            </a:r>
            <a:r>
              <a:rPr lang="en-US" altLang="ko-KR" sz="1400" dirty="0"/>
              <a:t>power supply </a:t>
            </a:r>
            <a:r>
              <a:rPr lang="ko-KR" altLang="en-US" sz="1400" dirty="0"/>
              <a:t>등에 연결하면 됨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이 외에 흑</a:t>
            </a:r>
            <a:r>
              <a:rPr lang="en-US" altLang="ko-KR" sz="1400" dirty="0"/>
              <a:t>/</a:t>
            </a:r>
            <a:r>
              <a:rPr lang="ko-KR" altLang="en-US" sz="1400" dirty="0"/>
              <a:t>적색 전선이 각각 </a:t>
            </a:r>
            <a:r>
              <a:rPr lang="en-US" altLang="ko-KR" sz="1400" dirty="0"/>
              <a:t>1</a:t>
            </a:r>
            <a:r>
              <a:rPr lang="ko-KR" altLang="en-US" sz="1400" dirty="0"/>
              <a:t>개씩 남는데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이는 </a:t>
            </a:r>
            <a:r>
              <a:rPr lang="en-US" altLang="ko-KR" sz="1400" dirty="0"/>
              <a:t>power supply </a:t>
            </a:r>
            <a:r>
              <a:rPr lang="ko-KR" altLang="en-US" sz="1400" dirty="0"/>
              <a:t>용 전선들로 </a:t>
            </a:r>
            <a:r>
              <a:rPr lang="en-US" altLang="ko-KR" sz="1400" dirty="0"/>
              <a:t>24V </a:t>
            </a:r>
            <a:r>
              <a:rPr lang="ko-KR" altLang="en-US" sz="1400" dirty="0"/>
              <a:t>전원을 공급하는데 사용하면 됨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2240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5A509CA-9F66-4D22-9E88-0A080E87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3">
            <a:hlinkClick r:id="rId2"/>
            <a:extLst>
              <a:ext uri="{FF2B5EF4-FFF2-40B4-BE49-F238E27FC236}">
                <a16:creationId xmlns:a16="http://schemas.microsoft.com/office/drawing/2014/main" id="{8DF32404-F662-4FFE-BD6F-3547FD165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0082" y="5234189"/>
            <a:ext cx="24432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000" u="sng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https://www.neuromeka.com/landing</a:t>
            </a:r>
            <a:endParaRPr lang="ko-KR" altLang="en-US" sz="1000" u="sng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14C6169-FB4C-4DE7-AD31-636344A9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0082" y="5556610"/>
            <a:ext cx="4471096" cy="9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     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서울시 성동구 </a:t>
            </a:r>
            <a:r>
              <a:rPr lang="ko-KR" altLang="en-US" sz="10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연무장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가길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 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성수역 </a:t>
            </a:r>
            <a:r>
              <a:rPr lang="ko-KR" altLang="en-US" sz="10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현대테라스타워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     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070-4791-3103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팩스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070-4032-3327</a:t>
            </a:r>
          </a:p>
          <a:p>
            <a:pPr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메일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영업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sales@neuromeka.com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홍보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마케팅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pr@neuromeka.com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58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5C6757-A51A-449C-85F5-E6B968939104}"/>
              </a:ext>
            </a:extLst>
          </p:cNvPr>
          <p:cNvGrpSpPr/>
          <p:nvPr/>
        </p:nvGrpSpPr>
        <p:grpSpPr>
          <a:xfrm>
            <a:off x="5829300" y="4304164"/>
            <a:ext cx="5705476" cy="769441"/>
            <a:chOff x="6096000" y="2287987"/>
            <a:chExt cx="5705476" cy="7694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86B71D-B998-4ABE-ACC8-16173957A9FC}"/>
                </a:ext>
              </a:extLst>
            </p:cNvPr>
            <p:cNvSpPr txBox="1"/>
            <p:nvPr/>
          </p:nvSpPr>
          <p:spPr>
            <a:xfrm>
              <a:off x="6878002" y="2565332"/>
              <a:ext cx="49234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우유 </a:t>
              </a:r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디스펜서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0F0808-626D-4E7F-80AC-0F48494B037C}"/>
                </a:ext>
              </a:extLst>
            </p:cNvPr>
            <p:cNvSpPr txBox="1"/>
            <p:nvPr/>
          </p:nvSpPr>
          <p:spPr>
            <a:xfrm>
              <a:off x="6096000" y="2287987"/>
              <a:ext cx="8816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4400" spc="-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D803BAC-8CA5-4481-B92A-56494E1A3B90}"/>
              </a:ext>
            </a:extLst>
          </p:cNvPr>
          <p:cNvGrpSpPr/>
          <p:nvPr/>
        </p:nvGrpSpPr>
        <p:grpSpPr>
          <a:xfrm>
            <a:off x="5829300" y="3417045"/>
            <a:ext cx="5705476" cy="769441"/>
            <a:chOff x="6096000" y="2287987"/>
            <a:chExt cx="5705476" cy="76944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0E8F28-3237-4B15-ACDA-E1D00859B20D}"/>
                </a:ext>
              </a:extLst>
            </p:cNvPr>
            <p:cNvSpPr txBox="1"/>
            <p:nvPr/>
          </p:nvSpPr>
          <p:spPr>
            <a:xfrm>
              <a:off x="6878002" y="2565332"/>
              <a:ext cx="49234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제빙기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32DFA6-64A1-4E0D-9B42-813E1E2D9B69}"/>
                </a:ext>
              </a:extLst>
            </p:cNvPr>
            <p:cNvSpPr txBox="1"/>
            <p:nvPr/>
          </p:nvSpPr>
          <p:spPr>
            <a:xfrm>
              <a:off x="6096000" y="2287987"/>
              <a:ext cx="8816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4400" spc="-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9DD20C-13D8-4B8E-BB94-A3C8DD9EE99D}"/>
              </a:ext>
            </a:extLst>
          </p:cNvPr>
          <p:cNvGrpSpPr/>
          <p:nvPr/>
        </p:nvGrpSpPr>
        <p:grpSpPr>
          <a:xfrm>
            <a:off x="5829300" y="2529926"/>
            <a:ext cx="5705476" cy="769441"/>
            <a:chOff x="6096000" y="2287987"/>
            <a:chExt cx="5705476" cy="76944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C1CB17-AB26-4C7F-844B-22694E6BDD4E}"/>
                </a:ext>
              </a:extLst>
            </p:cNvPr>
            <p:cNvSpPr txBox="1"/>
            <p:nvPr/>
          </p:nvSpPr>
          <p:spPr>
            <a:xfrm>
              <a:off x="6878002" y="2565332"/>
              <a:ext cx="49234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컵 </a:t>
              </a:r>
              <a:r>
                <a:rPr lang="ko-KR" altLang="en-US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디스펜서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F425B8-4260-4484-BCC8-45479CBBF1D5}"/>
                </a:ext>
              </a:extLst>
            </p:cNvPr>
            <p:cNvSpPr txBox="1"/>
            <p:nvPr/>
          </p:nvSpPr>
          <p:spPr>
            <a:xfrm>
              <a:off x="6096000" y="2287987"/>
              <a:ext cx="8816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4400" spc="-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83D90A4-78F3-44DB-A1F5-D0DF0D105C07}"/>
              </a:ext>
            </a:extLst>
          </p:cNvPr>
          <p:cNvGrpSpPr/>
          <p:nvPr/>
        </p:nvGrpSpPr>
        <p:grpSpPr>
          <a:xfrm>
            <a:off x="5829300" y="1642807"/>
            <a:ext cx="5705476" cy="769441"/>
            <a:chOff x="6096000" y="2287987"/>
            <a:chExt cx="5705476" cy="7694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4541FE-4B46-41CA-AFAF-5C26225DEDBF}"/>
                </a:ext>
              </a:extLst>
            </p:cNvPr>
            <p:cNvSpPr txBox="1"/>
            <p:nvPr/>
          </p:nvSpPr>
          <p:spPr>
            <a:xfrm>
              <a:off x="6878002" y="2565332"/>
              <a:ext cx="49234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바코드 리더기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47BB23-FCBF-40F5-8277-2F97D79958F7}"/>
                </a:ext>
              </a:extLst>
            </p:cNvPr>
            <p:cNvSpPr txBox="1"/>
            <p:nvPr/>
          </p:nvSpPr>
          <p:spPr>
            <a:xfrm>
              <a:off x="6096000" y="2287987"/>
              <a:ext cx="8816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4400" spc="-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647E1C-B01D-4476-85AE-9621ABFB6310}"/>
              </a:ext>
            </a:extLst>
          </p:cNvPr>
          <p:cNvGrpSpPr/>
          <p:nvPr/>
        </p:nvGrpSpPr>
        <p:grpSpPr>
          <a:xfrm>
            <a:off x="5829300" y="5191282"/>
            <a:ext cx="5705476" cy="769441"/>
            <a:chOff x="6096000" y="2287987"/>
            <a:chExt cx="5705476" cy="76944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3A2CC2-C133-4A95-9CC8-1E551E881B8F}"/>
                </a:ext>
              </a:extLst>
            </p:cNvPr>
            <p:cNvSpPr txBox="1"/>
            <p:nvPr/>
          </p:nvSpPr>
          <p:spPr>
            <a:xfrm>
              <a:off x="6878002" y="2565332"/>
              <a:ext cx="49234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포토 센서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9EF612-3E2A-4296-94C6-77E15677C767}"/>
                </a:ext>
              </a:extLst>
            </p:cNvPr>
            <p:cNvSpPr txBox="1"/>
            <p:nvPr/>
          </p:nvSpPr>
          <p:spPr>
            <a:xfrm>
              <a:off x="6096000" y="2287987"/>
              <a:ext cx="8816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spc="-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4400" spc="-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E1FA6EB-206E-428E-9C2F-38D2F889FC4D}"/>
              </a:ext>
            </a:extLst>
          </p:cNvPr>
          <p:cNvSpPr txBox="1"/>
          <p:nvPr/>
        </p:nvSpPr>
        <p:spPr>
          <a:xfrm>
            <a:off x="5829300" y="718905"/>
            <a:ext cx="517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lumMod val="65000"/>
                      <a:alpha val="1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ond Light" panose="020B0406040504020204" pitchFamily="34"/>
              </a:rPr>
              <a:t> </a:t>
            </a:r>
            <a:endParaRPr lang="en-US" altLang="ko-KR" sz="2400" dirty="0">
              <a:ln>
                <a:solidFill>
                  <a:schemeClr val="bg1">
                    <a:lumMod val="65000"/>
                    <a:alpha val="1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Noto Sans Cond Light" panose="020B0406040504020204" pitchFamily="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7A4C07-8557-4BC1-ABB1-F4EE79291199}"/>
              </a:ext>
            </a:extLst>
          </p:cNvPr>
          <p:cNvSpPr txBox="1"/>
          <p:nvPr/>
        </p:nvSpPr>
        <p:spPr>
          <a:xfrm>
            <a:off x="5915025" y="777743"/>
            <a:ext cx="517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lumMod val="65000"/>
                      <a:alpha val="1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ond Light" panose="020B0406040504020204" pitchFamily="34"/>
              </a:rPr>
              <a:t>Table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1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ond Light" panose="020B0406040504020204" pitchFamily="34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1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ond Light" panose="020B0406040504020204" pitchFamily="34"/>
              </a:rPr>
              <a:t>of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1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ond Light" panose="020B0406040504020204" pitchFamily="34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1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ond Light" panose="020B0406040504020204" pitchFamily="34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68969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9885A-329D-42C0-BB3D-0B57E6187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바코드 리더기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68404-3D82-4980-85A0-EB9C20F1D2BB}"/>
              </a:ext>
            </a:extLst>
          </p:cNvPr>
          <p:cNvSpPr txBox="1"/>
          <p:nvPr/>
        </p:nvSpPr>
        <p:spPr>
          <a:xfrm>
            <a:off x="5214347" y="2339787"/>
            <a:ext cx="1763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10000" spc="-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98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바코드 리더기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E01FDC-BA58-40C9-A013-6ED771BFC8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8852" y="6537725"/>
            <a:ext cx="345301" cy="215445"/>
          </a:xfrm>
        </p:spPr>
        <p:txBody>
          <a:bodyPr/>
          <a:lstStyle/>
          <a:p>
            <a:fld id="{344F73F4-1F44-4B74-A0EF-DD61878D1AD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5FA6E-804D-4995-B4A4-A89636E7D39E}"/>
              </a:ext>
            </a:extLst>
          </p:cNvPr>
          <p:cNvSpPr txBox="1"/>
          <p:nvPr/>
        </p:nvSpPr>
        <p:spPr>
          <a:xfrm>
            <a:off x="1590138" y="1106016"/>
            <a:ext cx="226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barcode_com.py</a:t>
            </a:r>
            <a:endParaRPr lang="ko-KR" altLang="en-US" sz="20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5EA8E3-EAA6-4C52-B07A-446595DDCE1E}"/>
              </a:ext>
            </a:extLst>
          </p:cNvPr>
          <p:cNvSpPr txBox="1"/>
          <p:nvPr/>
        </p:nvSpPr>
        <p:spPr>
          <a:xfrm>
            <a:off x="7865247" y="1106016"/>
            <a:ext cx="226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barcode_step.py</a:t>
            </a:r>
            <a:endParaRPr lang="ko-KR" altLang="en-US" sz="20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A40AFA3-08DE-4E37-96BA-89D4EA37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1" y="2014950"/>
            <a:ext cx="4277322" cy="190526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3B1C446-3266-4D78-AB2E-0DEB5EAC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72" y="2014950"/>
            <a:ext cx="4220164" cy="200052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4B5E11-C0C8-4658-A61D-4E6222D5CC9A}"/>
              </a:ext>
            </a:extLst>
          </p:cNvPr>
          <p:cNvSpPr/>
          <p:nvPr/>
        </p:nvSpPr>
        <p:spPr>
          <a:xfrm>
            <a:off x="2394408" y="2394408"/>
            <a:ext cx="537328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FD60888-D43A-49D3-A4FF-7043D28BBC28}"/>
              </a:ext>
            </a:extLst>
          </p:cNvPr>
          <p:cNvSpPr/>
          <p:nvPr/>
        </p:nvSpPr>
        <p:spPr>
          <a:xfrm>
            <a:off x="9098436" y="2394408"/>
            <a:ext cx="1205061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4117B-D80C-4485-A909-F4842C40CFDB}"/>
              </a:ext>
            </a:extLst>
          </p:cNvPr>
          <p:cNvSpPr txBox="1"/>
          <p:nvPr/>
        </p:nvSpPr>
        <p:spPr>
          <a:xfrm>
            <a:off x="577436" y="4196222"/>
            <a:ext cx="111550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barcode_com.py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일반적인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리더기를 꽂고 테스트 하는 코드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barcode_step.py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제어기에 리더기를 꽂고 테스트 하는 코드이다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실행하기 전에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에서는 장치 관리자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step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제어기에서는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terminal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dmesg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| grep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tty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명령어로 리더기가 연결된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serial port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확인한 후 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번호를 빨간색으로 표시된 부분에 입력해 줘야 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barcode_data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바코드가 나타내는 숫자가 문자열의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형태로 저장되는 변수이다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바코드의 결과만 얻기 위해서는 위 코드로 충분하다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세부 설정 사항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인식 범위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인식 종류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삑 소리 등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첨부된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UM10009_NLS-FM30_User_Guide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진행 가능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위 코드가 작동하지 않아 바코드 하드웨어의 작동을 확인하고자 하면 첨부된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easyset_v1.2.9.exe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눌러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easyset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프로그램을 설치 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command center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들어가면 바로 바코드 인식을 확인할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알맞은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 port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지정 필요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866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9885A-329D-42C0-BB3D-0B57E6187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컵 </a:t>
            </a:r>
            <a:r>
              <a:rPr lang="ko-KR" altLang="en-US" dirty="0" err="1"/>
              <a:t>디스펜서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68404-3D82-4980-85A0-EB9C20F1D2BB}"/>
              </a:ext>
            </a:extLst>
          </p:cNvPr>
          <p:cNvSpPr txBox="1"/>
          <p:nvPr/>
        </p:nvSpPr>
        <p:spPr>
          <a:xfrm>
            <a:off x="5214347" y="2339787"/>
            <a:ext cx="1763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10000" spc="-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55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컵 </a:t>
            </a:r>
            <a:r>
              <a:rPr lang="ko-KR" altLang="en-US" dirty="0" err="1"/>
              <a:t>디스펜서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B99A90-973B-4421-8011-628D404E9F93}"/>
              </a:ext>
            </a:extLst>
          </p:cNvPr>
          <p:cNvSpPr txBox="1"/>
          <p:nvPr/>
        </p:nvSpPr>
        <p:spPr>
          <a:xfrm>
            <a:off x="4961792" y="902816"/>
            <a:ext cx="226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cup_disp.py</a:t>
            </a:r>
            <a:endParaRPr lang="ko-KR" altLang="en-US" sz="20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1FA4BE-BE4A-44DB-A55B-A1F952782685}"/>
              </a:ext>
            </a:extLst>
          </p:cNvPr>
          <p:cNvSpPr txBox="1"/>
          <p:nvPr/>
        </p:nvSpPr>
        <p:spPr>
          <a:xfrm>
            <a:off x="577436" y="2596957"/>
            <a:ext cx="11155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제어기에서 작동하는 코드이다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바코드 코드와 동일하게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terminal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serial port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이름을 확인해 표시된 부분에 넣어야 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같이 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함수가 존재한다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11A00DE-6B54-44BD-8492-696624266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8" y="1588675"/>
            <a:ext cx="5544324" cy="876422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CC819E-B0CD-41E6-B138-BEDAF203240A}"/>
              </a:ext>
            </a:extLst>
          </p:cNvPr>
          <p:cNvSpPr/>
          <p:nvPr/>
        </p:nvSpPr>
        <p:spPr>
          <a:xfrm>
            <a:off x="3274941" y="2161757"/>
            <a:ext cx="1263192" cy="303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37FA68-6180-4EE7-B6CE-C1ED7556A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38" y="3236148"/>
            <a:ext cx="2335762" cy="104596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02BF354-B1DC-4AF4-8E39-C5BAA296E5F0}"/>
              </a:ext>
            </a:extLst>
          </p:cNvPr>
          <p:cNvSpPr txBox="1"/>
          <p:nvPr/>
        </p:nvSpPr>
        <p:spPr>
          <a:xfrm>
            <a:off x="2979602" y="3275110"/>
            <a:ext cx="7977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ShowCupDispenser1TotalStatus() :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컵디스펜서의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상태를 종합적으로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나타내주는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4COLUMN-PROTOCOL-REV1.0A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191004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문서에 나타나 있듯이 컵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디스펜서가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통신으로 반환해주는 정보가 매우 많다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투출설정갯수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현재투출갯수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이상상태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같은 정보들은 실제 실험 결과 부정확하였고 사용시 크게 필요하지 않아 무시해도 괜찮다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EjectDispenser1(column) : column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디스펜서가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보드의 어떤 커넥터에 연결되었는지를 나타내는 번호이다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번호의의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디스펜서에서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컵 하나를 투출하는 명령을 내리는 함수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IsDispenser1Filled(column) : column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디스펜서에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컵이 채워져 있는지 판단해 결과를 출력하는 함수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D96A38F5-92D1-46A4-B57E-6DC8B2C06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393" y="4466786"/>
            <a:ext cx="1323164" cy="19566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FB72E-DB95-42F4-8206-A37F46C8B50F}"/>
              </a:ext>
            </a:extLst>
          </p:cNvPr>
          <p:cNvSpPr txBox="1"/>
          <p:nvPr/>
        </p:nvSpPr>
        <p:spPr>
          <a:xfrm>
            <a:off x="664531" y="6423434"/>
            <a:ext cx="163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column </a:t>
            </a:r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569439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6C89A-E320-46C1-9592-7228A1B6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컵 </a:t>
            </a:r>
            <a:r>
              <a:rPr lang="ko-KR" altLang="en-US" dirty="0" err="1"/>
              <a:t>디스펜서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57E4E8-628A-4FB9-B278-F5F2100D1E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4434" y="1443841"/>
            <a:ext cx="3591286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def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3ds" panose="02000503020000020004" pitchFamily="2" charset="0"/>
                <a:ea typeface="JetBrains Mono"/>
              </a:rPr>
              <a:t>EjectDispenser1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column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):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bytearray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3ds" panose="02000503020000020004" pitchFamily="2" charset="0"/>
                <a:ea typeface="JetBrains Mono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3ds" panose="02000503020000020004" pitchFamily="2" charset="0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\x02\x03\x41\x00\x00\x03\x00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3ds" panose="02000503020000020004" pitchFamily="2" charset="0"/>
                <a:ea typeface="JetBrains Mono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3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column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]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1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cups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6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):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[6]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checksum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byte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6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] +=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]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6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] %=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256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lsb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맑은 고딕" panose="020B0503020000020004" pitchFamily="50" charset="-127"/>
              </a:rPr>
              <a:t>만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맑은 고딕" panose="020B0503020000020004" pitchFamily="50" charset="-127"/>
              </a:rPr>
              <a:t> 취한다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맑은 고딕" panose="020B0503020000020004" pitchFamily="50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ejection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request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:",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serialCupDispenser1.write(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while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serialCupDispenser1.in_waiting: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time.sleep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0.05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status_packet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= serialCupDispenser1.readline()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leftover_num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= serialCupDispenser1.in_waiting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status_packet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+= serialCupDispenser1.read(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leftover_num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status_packet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] &amp; 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&lt;&lt;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column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-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)):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Column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column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time.sleep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elif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~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status_packet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] &amp; 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&lt;&lt;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column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-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3ds" panose="02000503020000020004" pitchFamily="2" charset="0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)):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Cannot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Column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column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Empty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3ds" panose="02000503020000020004" pitchFamily="2" charset="0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3ds" panose="02000503020000020004" pitchFamily="2" charset="0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("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ejection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:",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status_packet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3ds" panose="02000503020000020004" pitchFamily="2" charset="0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3ds" panose="02000503020000020004" pitchFamily="2" charset="0"/>
                <a:ea typeface="JetBrains Mono"/>
              </a:rPr>
              <a:t>break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3ds" panose="02000503020000020004" pitchFamily="2" charset="0"/>
            </a:endParaRPr>
          </a:p>
        </p:txBody>
      </p:sp>
      <p:sp>
        <p:nvSpPr>
          <p:cNvPr id="6" name="설명선: 선 5">
            <a:extLst>
              <a:ext uri="{FF2B5EF4-FFF2-40B4-BE49-F238E27FC236}">
                <a16:creationId xmlns:a16="http://schemas.microsoft.com/office/drawing/2014/main" id="{674EDA36-2A1D-42F6-9AB9-64E00A712CEA}"/>
              </a:ext>
            </a:extLst>
          </p:cNvPr>
          <p:cNvSpPr/>
          <p:nvPr/>
        </p:nvSpPr>
        <p:spPr>
          <a:xfrm>
            <a:off x="4609322" y="1511558"/>
            <a:ext cx="6643396" cy="1105181"/>
          </a:xfrm>
          <a:prstGeom prst="borderCallout1">
            <a:avLst>
              <a:gd name="adj1" fmla="val 52083"/>
              <a:gd name="adj2" fmla="val -438"/>
              <a:gd name="adj3" fmla="val 191483"/>
              <a:gd name="adj4" fmla="val -4520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err="1">
                <a:solidFill>
                  <a:schemeClr val="tx1"/>
                </a:solidFill>
              </a:rPr>
              <a:t>디스펜서는</a:t>
            </a:r>
            <a:r>
              <a:rPr lang="ko-KR" altLang="en-US" sz="1200" dirty="0">
                <a:solidFill>
                  <a:schemeClr val="tx1"/>
                </a:solidFill>
              </a:rPr>
              <a:t> 총 </a:t>
            </a:r>
            <a:r>
              <a:rPr lang="en-US" altLang="ko-KR" sz="1200" dirty="0">
                <a:solidFill>
                  <a:schemeClr val="tx1"/>
                </a:solidFill>
              </a:rPr>
              <a:t>11byte</a:t>
            </a:r>
            <a:r>
              <a:rPr lang="ko-KR" altLang="en-US" sz="1200" dirty="0">
                <a:solidFill>
                  <a:schemeClr val="tx1"/>
                </a:solidFill>
              </a:rPr>
              <a:t>의 데이터를 </a:t>
            </a:r>
            <a:r>
              <a:rPr lang="en-US" altLang="ko-KR" sz="1200" dirty="0">
                <a:solidFill>
                  <a:schemeClr val="tx1"/>
                </a:solidFill>
              </a:rPr>
              <a:t>PC</a:t>
            </a:r>
            <a:r>
              <a:rPr lang="ko-KR" altLang="en-US" sz="1200" dirty="0">
                <a:solidFill>
                  <a:schemeClr val="tx1"/>
                </a:solidFill>
              </a:rPr>
              <a:t>로 반환해주는데 통신 프로토콜</a:t>
            </a:r>
            <a:r>
              <a:rPr lang="en-US" altLang="ko-KR" sz="1200" dirty="0">
                <a:solidFill>
                  <a:schemeClr val="tx1"/>
                </a:solidFill>
              </a:rPr>
              <a:t>(9600,N,8,1)</a:t>
            </a:r>
            <a:r>
              <a:rPr lang="ko-KR" altLang="en-US" sz="1200" dirty="0">
                <a:solidFill>
                  <a:schemeClr val="tx1"/>
                </a:solidFill>
              </a:rPr>
              <a:t>상 한번에 </a:t>
            </a:r>
            <a:r>
              <a:rPr lang="en-US" altLang="ko-KR" sz="1200" dirty="0">
                <a:solidFill>
                  <a:schemeClr val="tx1"/>
                </a:solidFill>
              </a:rPr>
              <a:t>8byte</a:t>
            </a:r>
            <a:r>
              <a:rPr lang="ko-KR" altLang="en-US" sz="1200" dirty="0">
                <a:solidFill>
                  <a:schemeClr val="tx1"/>
                </a:solidFill>
              </a:rPr>
              <a:t>씩만 전송된다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Delay </a:t>
            </a:r>
            <a:r>
              <a:rPr lang="ko-KR" altLang="en-US" sz="1200" dirty="0">
                <a:solidFill>
                  <a:schemeClr val="tx1"/>
                </a:solidFill>
              </a:rPr>
              <a:t>없이 그대로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readline</a:t>
            </a:r>
            <a:r>
              <a:rPr lang="ko-KR" altLang="en-US" sz="1200" dirty="0">
                <a:solidFill>
                  <a:schemeClr val="tx1"/>
                </a:solidFill>
              </a:rPr>
              <a:t>을 하게 되면 뒤 </a:t>
            </a:r>
            <a:r>
              <a:rPr lang="en-US" altLang="ko-KR" sz="1200" dirty="0">
                <a:solidFill>
                  <a:schemeClr val="tx1"/>
                </a:solidFill>
              </a:rPr>
              <a:t>3byte</a:t>
            </a:r>
            <a:r>
              <a:rPr lang="ko-KR" altLang="en-US" sz="1200" dirty="0">
                <a:solidFill>
                  <a:schemeClr val="tx1"/>
                </a:solidFill>
              </a:rPr>
              <a:t>가 </a:t>
            </a:r>
            <a:r>
              <a:rPr lang="ko-KR" altLang="en-US" sz="1200" dirty="0" err="1">
                <a:solidFill>
                  <a:schemeClr val="tx1"/>
                </a:solidFill>
              </a:rPr>
              <a:t>짤린</a:t>
            </a:r>
            <a:r>
              <a:rPr lang="ko-KR" altLang="en-US" sz="1200" dirty="0">
                <a:solidFill>
                  <a:schemeClr val="tx1"/>
                </a:solidFill>
              </a:rPr>
              <a:t> 상대로 데이터를 받아오는 현상이 발생한다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0.05s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11byte </a:t>
            </a:r>
            <a:r>
              <a:rPr lang="ko-KR" altLang="en-US" sz="1200" dirty="0">
                <a:solidFill>
                  <a:schemeClr val="tx1"/>
                </a:solidFill>
              </a:rPr>
              <a:t>모두 받아올 수 있게 되는 최소 시간이다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반복실험으로 도출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설명선: 선 6">
            <a:extLst>
              <a:ext uri="{FF2B5EF4-FFF2-40B4-BE49-F238E27FC236}">
                <a16:creationId xmlns:a16="http://schemas.microsoft.com/office/drawing/2014/main" id="{1629BA39-DFBA-43E7-A961-8A51556DFE50}"/>
              </a:ext>
            </a:extLst>
          </p:cNvPr>
          <p:cNvSpPr/>
          <p:nvPr/>
        </p:nvSpPr>
        <p:spPr>
          <a:xfrm>
            <a:off x="5014584" y="2996647"/>
            <a:ext cx="6643396" cy="1105181"/>
          </a:xfrm>
          <a:prstGeom prst="borderCallout1">
            <a:avLst>
              <a:gd name="adj1" fmla="val 52083"/>
              <a:gd name="adj2" fmla="val -438"/>
              <a:gd name="adj3" fmla="val 117547"/>
              <a:gd name="adj4" fmla="val -3304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err="1">
                <a:solidFill>
                  <a:schemeClr val="tx1"/>
                </a:solidFill>
              </a:rPr>
              <a:t>디스펜서에서</a:t>
            </a:r>
            <a:r>
              <a:rPr lang="ko-KR" altLang="en-US" sz="1200" dirty="0">
                <a:solidFill>
                  <a:schemeClr val="tx1"/>
                </a:solidFill>
              </a:rPr>
              <a:t> 컵이 </a:t>
            </a:r>
            <a:r>
              <a:rPr lang="ko-KR" altLang="en-US" sz="1200" dirty="0" err="1">
                <a:solidFill>
                  <a:schemeClr val="tx1"/>
                </a:solidFill>
              </a:rPr>
              <a:t>토출됨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status_packet</a:t>
            </a:r>
            <a:r>
              <a:rPr lang="en-US" altLang="ko-KR" sz="1200" dirty="0">
                <a:solidFill>
                  <a:schemeClr val="tx1"/>
                </a:solidFill>
              </a:rPr>
              <a:t>[8]</a:t>
            </a:r>
            <a:r>
              <a:rPr lang="ko-KR" altLang="en-US" sz="1200" dirty="0">
                <a:solidFill>
                  <a:schemeClr val="tx1"/>
                </a:solidFill>
              </a:rPr>
              <a:t>이 현재 어떤 </a:t>
            </a:r>
            <a:r>
              <a:rPr lang="en-US" altLang="ko-KR" sz="1200" dirty="0">
                <a:solidFill>
                  <a:schemeClr val="tx1"/>
                </a:solidFill>
              </a:rPr>
              <a:t>column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ko-KR" altLang="en-US" sz="1200" dirty="0" err="1">
                <a:solidFill>
                  <a:schemeClr val="tx1"/>
                </a:solidFill>
              </a:rPr>
              <a:t>디스펜서에</a:t>
            </a:r>
            <a:r>
              <a:rPr lang="ko-KR" altLang="en-US" sz="1200" dirty="0">
                <a:solidFill>
                  <a:schemeClr val="tx1"/>
                </a:solidFill>
              </a:rPr>
              <a:t> 컵이 채워져 있는지의 유무를 나타냄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초의 </a:t>
            </a:r>
            <a:r>
              <a:rPr lang="en-US" altLang="ko-KR" sz="1200" dirty="0">
                <a:solidFill>
                  <a:schemeClr val="tx1"/>
                </a:solidFill>
              </a:rPr>
              <a:t>delay</a:t>
            </a:r>
            <a:r>
              <a:rPr lang="ko-KR" altLang="en-US" sz="1200" dirty="0">
                <a:solidFill>
                  <a:schemeClr val="tx1"/>
                </a:solidFill>
              </a:rPr>
              <a:t>는 컵이 </a:t>
            </a:r>
            <a:r>
              <a:rPr lang="ko-KR" altLang="en-US" sz="1200" dirty="0" err="1">
                <a:solidFill>
                  <a:schemeClr val="tx1"/>
                </a:solidFill>
              </a:rPr>
              <a:t>토출되는</a:t>
            </a:r>
            <a:r>
              <a:rPr lang="ko-KR" altLang="en-US" sz="1200" dirty="0">
                <a:solidFill>
                  <a:schemeClr val="tx1"/>
                </a:solidFill>
              </a:rPr>
              <a:t> 대략적인 시간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 err="1">
                <a:solidFill>
                  <a:schemeClr val="tx1"/>
                </a:solidFill>
              </a:rPr>
              <a:t>토출되는</a:t>
            </a:r>
            <a:r>
              <a:rPr lang="ko-KR" altLang="en-US" sz="1200" dirty="0">
                <a:solidFill>
                  <a:schemeClr val="tx1"/>
                </a:solidFill>
              </a:rPr>
              <a:t> 중에 다른 명령이 수행되지 않게 한 것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E3F02E53-4ED2-4D22-BF27-72E961289A77}"/>
              </a:ext>
            </a:extLst>
          </p:cNvPr>
          <p:cNvSpPr/>
          <p:nvPr/>
        </p:nvSpPr>
        <p:spPr>
          <a:xfrm>
            <a:off x="4953572" y="4253853"/>
            <a:ext cx="6643396" cy="1105181"/>
          </a:xfrm>
          <a:prstGeom prst="borderCallout1">
            <a:avLst>
              <a:gd name="adj1" fmla="val 52083"/>
              <a:gd name="adj2" fmla="val -438"/>
              <a:gd name="adj3" fmla="val 56814"/>
              <a:gd name="adj4" fmla="val -2265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현재 </a:t>
            </a:r>
            <a:r>
              <a:rPr lang="ko-KR" altLang="en-US" sz="1200" dirty="0" err="1">
                <a:solidFill>
                  <a:schemeClr val="tx1"/>
                </a:solidFill>
              </a:rPr>
              <a:t>디스펜서가</a:t>
            </a:r>
            <a:r>
              <a:rPr lang="ko-KR" altLang="en-US" sz="1200" dirty="0">
                <a:solidFill>
                  <a:schemeClr val="tx1"/>
                </a:solidFill>
              </a:rPr>
              <a:t> 비어 있어 컵이 </a:t>
            </a:r>
            <a:r>
              <a:rPr lang="ko-KR" altLang="en-US" sz="1200" dirty="0" err="1">
                <a:solidFill>
                  <a:schemeClr val="tx1"/>
                </a:solidFill>
              </a:rPr>
              <a:t>토출될</a:t>
            </a:r>
            <a:r>
              <a:rPr lang="ko-KR" altLang="en-US" sz="1200" dirty="0">
                <a:solidFill>
                  <a:schemeClr val="tx1"/>
                </a:solidFill>
              </a:rPr>
              <a:t> 수 없음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52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9885A-329D-42C0-BB3D-0B57E6187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제빙기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68404-3D82-4980-85A0-EB9C20F1D2BB}"/>
              </a:ext>
            </a:extLst>
          </p:cNvPr>
          <p:cNvSpPr txBox="1"/>
          <p:nvPr/>
        </p:nvSpPr>
        <p:spPr>
          <a:xfrm>
            <a:off x="5214347" y="2339787"/>
            <a:ext cx="1763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10000" spc="-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7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6C89A-E320-46C1-9592-7228A1B6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제빙기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3C591-794C-43BB-98BC-5FF6599A5224}"/>
              </a:ext>
            </a:extLst>
          </p:cNvPr>
          <p:cNvSpPr txBox="1"/>
          <p:nvPr/>
        </p:nvSpPr>
        <p:spPr>
          <a:xfrm>
            <a:off x="2340907" y="911196"/>
            <a:ext cx="226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고딕" panose="020B0600000101010101" charset="-127"/>
                <a:ea typeface="나눔고딕" panose="020B0600000101010101" charset="-127"/>
              </a:rPr>
              <a:t>ice_disp.py</a:t>
            </a:r>
            <a:endParaRPr lang="ko-KR" altLang="en-US" sz="20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1B0F8B4-30CA-4129-A0C3-908E2A72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21" y="1536436"/>
            <a:ext cx="5651875" cy="35564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9C4DE9-FAEE-4EB0-B667-F7BA8003C731}"/>
              </a:ext>
            </a:extLst>
          </p:cNvPr>
          <p:cNvSpPr txBox="1"/>
          <p:nvPr/>
        </p:nvSpPr>
        <p:spPr>
          <a:xfrm>
            <a:off x="6096000" y="1059382"/>
            <a:ext cx="565187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제어기에서 작동하는 코드이다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바코드 코드와 동일하게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terminal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serial port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이름을 확인해 표시된 부분에 넣어야 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함수가 존재한다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CheckIceDispenser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제빙기의 현 상태를 확인하는 함수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제빙기가 정상적으로 작동하지 않을 시 사용한다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EjectIceDispenser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ice_time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water_time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제빙기에서 얼음과 물을 배출하는 명령을 내리는 함수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얼음과 물을 각각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ice_time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water_time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초 만큼 배출하게 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소수점 한 자리까지 입력 가능하며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 시간은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25.5s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얼음과 물 둘 중 하나만 배출하고 싶다면 배제하고 싶은 선택지에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입력하면 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DisableManualEjection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수동판매기능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직접 사용자가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투출레버를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눌러서 누른 시간만큼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해제함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이후에는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오직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통한 조작으로만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투출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가능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EnableManualEjection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():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DisableManualEjection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해제한 수동판매기능을 다시 가능하게 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C5CD30-B613-452C-8572-C0809A1E81BC}"/>
              </a:ext>
            </a:extLst>
          </p:cNvPr>
          <p:cNvSpPr/>
          <p:nvPr/>
        </p:nvSpPr>
        <p:spPr>
          <a:xfrm>
            <a:off x="3274941" y="2161757"/>
            <a:ext cx="1263192" cy="303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5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3A3838"/>
      </a:dk2>
      <a:lt2>
        <a:srgbClr val="D8D8D8"/>
      </a:lt2>
      <a:accent1>
        <a:srgbClr val="0072CE"/>
      </a:accent1>
      <a:accent2>
        <a:srgbClr val="058EFF"/>
      </a:accent2>
      <a:accent3>
        <a:srgbClr val="005AA4"/>
      </a:accent3>
      <a:accent4>
        <a:srgbClr val="003560"/>
      </a:accent4>
      <a:accent5>
        <a:srgbClr val="61B8FF"/>
      </a:accent5>
      <a:accent6>
        <a:srgbClr val="FF0000"/>
      </a:accent6>
      <a:hlink>
        <a:srgbClr val="0072CE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1451</Words>
  <Application>Microsoft Office PowerPoint</Application>
  <PresentationFormat>와이드스크린</PresentationFormat>
  <Paragraphs>106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나눔고딕</vt:lpstr>
      <vt:lpstr>맑은 고딕</vt:lpstr>
      <vt:lpstr>나눔고딕 ExtraBold</vt:lpstr>
      <vt:lpstr>Arial</vt:lpstr>
      <vt:lpstr>3ds</vt:lpstr>
      <vt:lpstr>Office 테마</vt:lpstr>
      <vt:lpstr>바리스타 로봇 주변기기 통신</vt:lpstr>
      <vt:lpstr>PowerPoint 프레젠테이션</vt:lpstr>
      <vt:lpstr>바코드 리더기</vt:lpstr>
      <vt:lpstr>1. 바코드 리더기</vt:lpstr>
      <vt:lpstr>컵 디스펜서</vt:lpstr>
      <vt:lpstr>2. 컵 디스펜서</vt:lpstr>
      <vt:lpstr>2. 컵 디스펜서</vt:lpstr>
      <vt:lpstr>제빙기</vt:lpstr>
      <vt:lpstr>3. 제빙기</vt:lpstr>
      <vt:lpstr>3. 제빙기</vt:lpstr>
      <vt:lpstr>3. 제빙기</vt:lpstr>
      <vt:lpstr>우유 디스펜서</vt:lpstr>
      <vt:lpstr>4. 우유 디스펜서</vt:lpstr>
      <vt:lpstr>포토 센서</vt:lpstr>
      <vt:lpstr>5. 포토 센서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박 경수</cp:lastModifiedBy>
  <cp:revision>365</cp:revision>
  <dcterms:created xsi:type="dcterms:W3CDTF">2019-08-01T00:23:46Z</dcterms:created>
  <dcterms:modified xsi:type="dcterms:W3CDTF">2021-08-01T15:35:59Z</dcterms:modified>
</cp:coreProperties>
</file>